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Fira Sans Extra Condensed Medium"/>
      <p:regular r:id="rId43"/>
      <p:bold r:id="rId44"/>
      <p:italic r:id="rId45"/>
      <p:boldItalic r:id="rId46"/>
    </p:embeddedFont>
    <p:embeddedFont>
      <p:font typeface="Roboto Condensed"/>
      <p:regular r:id="rId47"/>
      <p:bold r:id="rId48"/>
      <p:italic r:id="rId49"/>
      <p:boldItalic r:id="rId50"/>
    </p:embeddedFont>
    <p:embeddedFont>
      <p:font typeface="Roboto Condensed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28B973-5DE7-4B1E-90C4-A29B062BF2B4}">
  <a:tblStyle styleId="{CD28B973-5DE7-4B1E-90C4-A29B062BF2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FiraSansExtraCondensedMedium-bold.fntdata"/><Relationship Id="rId43" Type="http://schemas.openxmlformats.org/officeDocument/2006/relationships/font" Target="fonts/FiraSansExtraCondensedMedium-regular.fntdata"/><Relationship Id="rId46" Type="http://schemas.openxmlformats.org/officeDocument/2006/relationships/font" Target="fonts/FiraSansExtraCondensedMedium-boldItalic.fntdata"/><Relationship Id="rId45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-bold.fntdata"/><Relationship Id="rId47" Type="http://schemas.openxmlformats.org/officeDocument/2006/relationships/font" Target="fonts/RobotoCondensed-regular.fntdata"/><Relationship Id="rId49" Type="http://schemas.openxmlformats.org/officeDocument/2006/relationships/font" Target="fonts/Roboto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Light-regular.fntdata"/><Relationship Id="rId50" Type="http://schemas.openxmlformats.org/officeDocument/2006/relationships/font" Target="fonts/RobotoCondensed-boldItalic.fntdata"/><Relationship Id="rId53" Type="http://schemas.openxmlformats.org/officeDocument/2006/relationships/font" Target="fonts/RobotoCondensedLight-italic.fntdata"/><Relationship Id="rId52" Type="http://schemas.openxmlformats.org/officeDocument/2006/relationships/font" Target="fonts/RobotoCondensed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Condensed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Input + output + Workflow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Chiến lược đánh giá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Kết quả mô hình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Extension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ee7bccc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7ee7bccc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f85a4f085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f85a4f085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5cac5d8f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75cac5d8f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7acb4d8a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77acb4d8a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7acb4d8a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77acb4d8a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5cac5d8f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75cac5d8f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f85a4f085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7f85a4f085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f85a4f0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f85a4f0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7f836e99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7f836e99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f85a4f085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f85a4f085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f85a4f085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7f85a4f085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f85a4f08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f85a4f08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d69e5c694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3d69e5c694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Quang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3b9200244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83b9200244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3b9200244_8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83b9200244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Quang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f85a4f085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7f85a4f085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f85a4f085_2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f85a4f085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f85a4f085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7f85a4f085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f85a4e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27f85a4e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Quang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3b0ae38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3b0ae38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3b0ae38c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3b0ae38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3b920024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283b920024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Quang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7ee7bccc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27ee7bccc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Gaussian Naive Bayes làm việc tốt với vector đặc trưng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75cac5d8f5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275cac5d8f5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3b920024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283b920024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Quang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3d879b743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23d879b743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7b7bc720b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7b7bc720b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75cac5d8f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275cac5d8f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f732188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f732188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7acb4d8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7acb4d8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b6c000a8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7b6c000a8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ee7bccc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7ee7bcc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f85a4f08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f85a4f0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b7bc720b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b7bc720b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14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4" name="Google Shape;64;p14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4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4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4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" name="Google Shape;68;p14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4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" name="Google Shape;70;p14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4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4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9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19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3" name="Google Shape;93;p19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0-uVXh6dRQ94Xc2WeoC24FBDXliXdYMx/view" TargetMode="External"/><Relationship Id="rId5" Type="http://schemas.openxmlformats.org/officeDocument/2006/relationships/image" Target="../media/image42.png"/><Relationship Id="rId6" Type="http://schemas.openxmlformats.org/officeDocument/2006/relationships/hyperlink" Target="http://drive.google.com/file/d/1s1FCuAWSCpbiNuhg6qrwZyh3m4VWaTX7/view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Dựa trên các phương pháp học máy phổ biến hiện nay</a:t>
            </a:r>
            <a:endParaRPr/>
          </a:p>
        </p:txBody>
      </p:sp>
      <p:sp>
        <p:nvSpPr>
          <p:cNvPr id="126" name="Google Shape;126;p27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434343"/>
                </a:solidFill>
              </a:rPr>
              <a:t>NHẬN DIỆN DẤU HIỆU BUỒN NGỦ Ở TÀI XẾ 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27" name="Google Shape;127;p27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7"/>
          <p:cNvSpPr txBox="1"/>
          <p:nvPr/>
        </p:nvSpPr>
        <p:spPr>
          <a:xfrm>
            <a:off x="7017625" y="4138150"/>
            <a:ext cx="106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Nhóm 7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b="3127" l="0" r="0" t="12341"/>
          <a:stretch/>
        </p:blipFill>
        <p:spPr>
          <a:xfrm>
            <a:off x="0" y="0"/>
            <a:ext cx="9144000" cy="51435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>
            <p:ph type="ctrTitle"/>
          </p:nvPr>
        </p:nvSpPr>
        <p:spPr>
          <a:xfrm flipH="1">
            <a:off x="2717526" y="1382550"/>
            <a:ext cx="42324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PHƯƠNG PHÁP HUẤN LUYỆN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36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ctrTitle"/>
          </p:nvPr>
        </p:nvSpPr>
        <p:spPr>
          <a:xfrm>
            <a:off x="1964850" y="276650"/>
            <a:ext cx="52143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r>
              <a:rPr lang="en"/>
              <a:t> strategy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75" y="1385750"/>
            <a:ext cx="8378874" cy="28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30" name="Google Shape;230;p3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Class distribution</a:t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375250"/>
            <a:ext cx="66198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FPS</a:t>
            </a:r>
            <a:r>
              <a:rPr lang="en"/>
              <a:t> distribution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250" y="1451450"/>
            <a:ext cx="6829500" cy="26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ctrTitle"/>
          </p:nvPr>
        </p:nvSpPr>
        <p:spPr>
          <a:xfrm flipH="1">
            <a:off x="944350" y="1347050"/>
            <a:ext cx="70059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MÔ HÌNH ĐỀ XUẤT VÀ KẾT QUẢ</a:t>
            </a:r>
            <a:endParaRPr/>
          </a:p>
        </p:txBody>
      </p:sp>
      <p:sp>
        <p:nvSpPr>
          <p:cNvPr id="250" name="Google Shape;250;p41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1" name="Google Shape;251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4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 rotWithShape="1">
          <a:blip r:embed="rId3">
            <a:alphaModFix/>
          </a:blip>
          <a:srcRect b="3127" l="0" r="0" t="12341"/>
          <a:stretch/>
        </p:blipFill>
        <p:spPr>
          <a:xfrm>
            <a:off x="0" y="0"/>
            <a:ext cx="9144000" cy="51435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>
            <p:ph type="ctrTitle"/>
          </p:nvPr>
        </p:nvSpPr>
        <p:spPr>
          <a:xfrm flipH="1">
            <a:off x="2717526" y="1382550"/>
            <a:ext cx="42324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Vectorize toàn bộ hình ảnh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9" name="Google Shape;259;p42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42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idx="2" type="ctrTitle"/>
          </p:nvPr>
        </p:nvSpPr>
        <p:spPr>
          <a:xfrm>
            <a:off x="1964840" y="483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 mô hình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EFFICIENTNET_B0 + LSTM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75" y="3933825"/>
            <a:ext cx="748874" cy="11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825" y="3933825"/>
            <a:ext cx="748874" cy="11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975" y="3932282"/>
            <a:ext cx="748876" cy="117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4300" y="3933931"/>
            <a:ext cx="748876" cy="116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5099" y="3931801"/>
            <a:ext cx="748874" cy="117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7900" y="3931345"/>
            <a:ext cx="748874" cy="11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 txBox="1"/>
          <p:nvPr/>
        </p:nvSpPr>
        <p:spPr>
          <a:xfrm>
            <a:off x="5234000" y="4497800"/>
            <a:ext cx="4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endParaRPr sz="2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3" name="Google Shape;273;p43"/>
          <p:cNvSpPr/>
          <p:nvPr/>
        </p:nvSpPr>
        <p:spPr>
          <a:xfrm>
            <a:off x="445675" y="3113150"/>
            <a:ext cx="7709400" cy="42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EfficientNet_B0</a:t>
            </a:r>
            <a:endParaRPr sz="2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43"/>
          <p:cNvSpPr/>
          <p:nvPr/>
        </p:nvSpPr>
        <p:spPr>
          <a:xfrm>
            <a:off x="789625" y="3620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43"/>
          <p:cNvSpPr/>
          <p:nvPr/>
        </p:nvSpPr>
        <p:spPr>
          <a:xfrm>
            <a:off x="2008825" y="3620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3151825" y="3620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43"/>
          <p:cNvSpPr/>
          <p:nvPr/>
        </p:nvSpPr>
        <p:spPr>
          <a:xfrm>
            <a:off x="4218625" y="3620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43"/>
          <p:cNvSpPr/>
          <p:nvPr/>
        </p:nvSpPr>
        <p:spPr>
          <a:xfrm>
            <a:off x="6276025" y="3620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9" name="Google Shape;279;p43"/>
          <p:cNvSpPr/>
          <p:nvPr/>
        </p:nvSpPr>
        <p:spPr>
          <a:xfrm>
            <a:off x="7342825" y="3620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473750" y="1993725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1" name="Google Shape;281;p43"/>
          <p:cNvSpPr/>
          <p:nvPr/>
        </p:nvSpPr>
        <p:spPr>
          <a:xfrm>
            <a:off x="1615213" y="1993675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2816350" y="1984963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4017475" y="1984950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5864675" y="1984963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7064275" y="1984950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6" name="Google Shape;286;p43"/>
          <p:cNvSpPr/>
          <p:nvPr/>
        </p:nvSpPr>
        <p:spPr>
          <a:xfrm>
            <a:off x="789625" y="2782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2008825" y="2782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8" name="Google Shape;288;p43"/>
          <p:cNvSpPr/>
          <p:nvPr/>
        </p:nvSpPr>
        <p:spPr>
          <a:xfrm>
            <a:off x="3228025" y="2782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9" name="Google Shape;289;p43"/>
          <p:cNvSpPr/>
          <p:nvPr/>
        </p:nvSpPr>
        <p:spPr>
          <a:xfrm>
            <a:off x="4371025" y="2782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0" name="Google Shape;290;p43"/>
          <p:cNvSpPr/>
          <p:nvPr/>
        </p:nvSpPr>
        <p:spPr>
          <a:xfrm>
            <a:off x="6276025" y="2782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7342825" y="2782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2" name="Google Shape;292;p43"/>
          <p:cNvSpPr txBox="1"/>
          <p:nvPr/>
        </p:nvSpPr>
        <p:spPr>
          <a:xfrm>
            <a:off x="5157800" y="1983200"/>
            <a:ext cx="4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endParaRPr sz="2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3" name="Google Shape;293;p43"/>
          <p:cNvSpPr/>
          <p:nvPr/>
        </p:nvSpPr>
        <p:spPr>
          <a:xfrm rot="5400000">
            <a:off x="1399225" y="2249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4" name="Google Shape;294;p43"/>
          <p:cNvSpPr/>
          <p:nvPr/>
        </p:nvSpPr>
        <p:spPr>
          <a:xfrm rot="5400000">
            <a:off x="2542225" y="2249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5" name="Google Shape;295;p43"/>
          <p:cNvSpPr/>
          <p:nvPr/>
        </p:nvSpPr>
        <p:spPr>
          <a:xfrm rot="5400000">
            <a:off x="3761425" y="2249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6" name="Google Shape;296;p43"/>
          <p:cNvSpPr/>
          <p:nvPr/>
        </p:nvSpPr>
        <p:spPr>
          <a:xfrm rot="5400000">
            <a:off x="4980625" y="2249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7" name="Google Shape;297;p43"/>
          <p:cNvSpPr/>
          <p:nvPr/>
        </p:nvSpPr>
        <p:spPr>
          <a:xfrm rot="5400000">
            <a:off x="5590225" y="2249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8" name="Google Shape;298;p43"/>
          <p:cNvSpPr/>
          <p:nvPr/>
        </p:nvSpPr>
        <p:spPr>
          <a:xfrm rot="5400000">
            <a:off x="6809425" y="2249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7419025" y="1639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0" name="Google Shape;300;p43"/>
          <p:cNvSpPr/>
          <p:nvPr/>
        </p:nvSpPr>
        <p:spPr>
          <a:xfrm>
            <a:off x="7039975" y="1020075"/>
            <a:ext cx="919500" cy="5694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1" name="Google Shape;301;p43"/>
          <p:cNvSpPr/>
          <p:nvPr/>
        </p:nvSpPr>
        <p:spPr>
          <a:xfrm rot="5400000">
            <a:off x="8104825" y="11823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8358475" y="947725"/>
            <a:ext cx="74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Drowsiness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EFFICIENTNET_B0 + LSTM</a:t>
            </a:r>
            <a:endParaRPr/>
          </a:p>
        </p:txBody>
      </p:sp>
      <p:sp>
        <p:nvSpPr>
          <p:cNvPr id="308" name="Google Shape;308;p44"/>
          <p:cNvSpPr txBox="1"/>
          <p:nvPr/>
        </p:nvSpPr>
        <p:spPr>
          <a:xfrm>
            <a:off x="1053100" y="13005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09" name="Google Shape;309;p44"/>
          <p:cNvGraphicFramePr/>
          <p:nvPr/>
        </p:nvGraphicFramePr>
        <p:xfrm>
          <a:off x="4867625" y="175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{CD28B973-5DE7-4B1E-90C4-A29B062BF2B4}</a:tableStyleId>
              </a:tblPr>
              <a:tblGrid>
                <a:gridCol w="984600"/>
                <a:gridCol w="984600"/>
                <a:gridCol w="984600"/>
                <a:gridCol w="984600"/>
              </a:tblGrid>
              <a:tr h="36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F1-Score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55.83%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55.33%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29.33%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0" name="Google Shape;310;p44"/>
          <p:cNvSpPr txBox="1"/>
          <p:nvPr/>
        </p:nvSpPr>
        <p:spPr>
          <a:xfrm>
            <a:off x="5548900" y="13005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Kết quả đánh giá trên tập test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00" y="1700700"/>
            <a:ext cx="4184000" cy="31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ResNet50</a:t>
            </a:r>
            <a:r>
              <a:rPr lang="en"/>
              <a:t>+ LSTM</a:t>
            </a:r>
            <a:endParaRPr/>
          </a:p>
        </p:txBody>
      </p:sp>
      <p:sp>
        <p:nvSpPr>
          <p:cNvPr id="317" name="Google Shape;317;p45"/>
          <p:cNvSpPr txBox="1"/>
          <p:nvPr/>
        </p:nvSpPr>
        <p:spPr>
          <a:xfrm>
            <a:off x="787938" y="11154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18" name="Google Shape;318;p45"/>
          <p:cNvGraphicFramePr/>
          <p:nvPr/>
        </p:nvGraphicFramePr>
        <p:xfrm>
          <a:off x="4867625" y="175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{CD28B973-5DE7-4B1E-90C4-A29B062BF2B4}</a:tableStyleId>
              </a:tblPr>
              <a:tblGrid>
                <a:gridCol w="984600"/>
                <a:gridCol w="984600"/>
                <a:gridCol w="984600"/>
                <a:gridCol w="984600"/>
              </a:tblGrid>
              <a:tr h="36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F1-Score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34.27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52.71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45"/>
          <p:cNvSpPr txBox="1"/>
          <p:nvPr/>
        </p:nvSpPr>
        <p:spPr>
          <a:xfrm>
            <a:off x="5548900" y="13005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Kết quả đánh giá trên tập test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01" y="1901225"/>
            <a:ext cx="3768999" cy="26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CÁC NỘI DUNG CHÍNH</a:t>
            </a:r>
            <a:endParaRPr/>
          </a:p>
        </p:txBody>
      </p:sp>
      <p:sp>
        <p:nvSpPr>
          <p:cNvPr id="134" name="Google Shape;134;p28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TỔNG QUAN</a:t>
            </a:r>
            <a:endParaRPr/>
          </a:p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Mô tả chi tiết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Vấn gđề cần giải quyết</a:t>
            </a:r>
            <a:endParaRPr/>
          </a:p>
        </p:txBody>
      </p:sp>
      <p:sp>
        <p:nvSpPr>
          <p:cNvPr id="136" name="Google Shape;136;p28"/>
          <p:cNvSpPr txBox="1"/>
          <p:nvPr>
            <p:ph idx="9" type="ctrTitle"/>
          </p:nvPr>
        </p:nvSpPr>
        <p:spPr>
          <a:xfrm>
            <a:off x="238725" y="1167850"/>
            <a:ext cx="212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PHƯƠNG PHÁP</a:t>
            </a:r>
            <a:endParaRPr/>
          </a:p>
        </p:txBody>
      </p:sp>
      <p:sp>
        <p:nvSpPr>
          <p:cNvPr id="137" name="Google Shape;137;p28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Phương pháp đánh giá mô hình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Phương pháp huấn luyện</a:t>
            </a:r>
            <a:endParaRPr/>
          </a:p>
        </p:txBody>
      </p:sp>
      <p:sp>
        <p:nvSpPr>
          <p:cNvPr id="138" name="Google Shape;138;p28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" name="Google Shape;139;p28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0" name="Google Shape;140;p28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41" name="Google Shape;141;p2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28"/>
          <p:cNvSpPr txBox="1"/>
          <p:nvPr>
            <p:ph idx="6" type="title"/>
          </p:nvPr>
        </p:nvSpPr>
        <p:spPr>
          <a:xfrm>
            <a:off x="5922008" y="31594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4" name="Google Shape;144;p28"/>
          <p:cNvSpPr txBox="1"/>
          <p:nvPr>
            <p:ph idx="7" type="title"/>
          </p:nvPr>
        </p:nvSpPr>
        <p:spPr>
          <a:xfrm>
            <a:off x="5922008" y="41791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5" name="Google Shape;145;p28"/>
          <p:cNvSpPr txBox="1"/>
          <p:nvPr>
            <p:ph idx="14" type="ctrTitle"/>
          </p:nvPr>
        </p:nvSpPr>
        <p:spPr>
          <a:xfrm>
            <a:off x="390296" y="22937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46" name="Google Shape;146;p28"/>
          <p:cNvSpPr txBox="1"/>
          <p:nvPr>
            <p:ph idx="15" type="subTitle"/>
          </p:nvPr>
        </p:nvSpPr>
        <p:spPr>
          <a:xfrm>
            <a:off x="528125" y="2748550"/>
            <a:ext cx="183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Phân tích đặc trưng của dữ liệu</a:t>
            </a:r>
            <a:endParaRPr/>
          </a:p>
        </p:txBody>
      </p:sp>
      <p:sp>
        <p:nvSpPr>
          <p:cNvPr id="147" name="Google Shape;147;p28"/>
          <p:cNvSpPr txBox="1"/>
          <p:nvPr>
            <p:ph idx="16" type="ctrTitle"/>
          </p:nvPr>
        </p:nvSpPr>
        <p:spPr>
          <a:xfrm>
            <a:off x="6811558" y="28419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PHÂN TÍCH KẾT QUẢ</a:t>
            </a:r>
            <a:endParaRPr/>
          </a:p>
        </p:txBody>
      </p:sp>
      <p:sp>
        <p:nvSpPr>
          <p:cNvPr id="148" name="Google Shape;148;p28"/>
          <p:cNvSpPr txBox="1"/>
          <p:nvPr>
            <p:ph idx="17" type="subTitle"/>
          </p:nvPr>
        </p:nvSpPr>
        <p:spPr>
          <a:xfrm>
            <a:off x="6811558" y="32968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Nguyên nhân dự đoán lỗi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Hướng khắc phục</a:t>
            </a:r>
            <a:endParaRPr/>
          </a:p>
        </p:txBody>
      </p:sp>
      <p:sp>
        <p:nvSpPr>
          <p:cNvPr id="149" name="Google Shape;149;p28"/>
          <p:cNvSpPr txBox="1"/>
          <p:nvPr>
            <p:ph idx="18" type="ctrTitle"/>
          </p:nvPr>
        </p:nvSpPr>
        <p:spPr>
          <a:xfrm>
            <a:off x="6811558" y="38658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KẾT LUẬN</a:t>
            </a:r>
            <a:endParaRPr/>
          </a:p>
        </p:txBody>
      </p:sp>
      <p:sp>
        <p:nvSpPr>
          <p:cNvPr id="150" name="Google Shape;150;p28"/>
          <p:cNvSpPr txBox="1"/>
          <p:nvPr>
            <p:ph idx="19" type="subTitle"/>
          </p:nvPr>
        </p:nvSpPr>
        <p:spPr>
          <a:xfrm>
            <a:off x="6811558" y="43207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Tóm tắt dự án, những tồn tại chưa xử lý, và các hướng phát triển trong tương lai</a:t>
            </a:r>
            <a:endParaRPr/>
          </a:p>
        </p:txBody>
      </p:sp>
      <p:sp>
        <p:nvSpPr>
          <p:cNvPr id="151" name="Google Shape;151;p28"/>
          <p:cNvSpPr txBox="1"/>
          <p:nvPr>
            <p:ph idx="6" type="title"/>
          </p:nvPr>
        </p:nvSpPr>
        <p:spPr>
          <a:xfrm>
            <a:off x="5922008" y="21688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2" name="Google Shape;152;p28"/>
          <p:cNvSpPr txBox="1"/>
          <p:nvPr>
            <p:ph idx="16" type="ctrTitle"/>
          </p:nvPr>
        </p:nvSpPr>
        <p:spPr>
          <a:xfrm>
            <a:off x="6811558" y="18513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MÔ HÌNH ĐỀ XUẤT VÀ KẾT QUẢ</a:t>
            </a:r>
            <a:endParaRPr/>
          </a:p>
        </p:txBody>
      </p:sp>
      <p:sp>
        <p:nvSpPr>
          <p:cNvPr id="153" name="Google Shape;153;p28"/>
          <p:cNvSpPr txBox="1"/>
          <p:nvPr>
            <p:ph idx="17" type="subTitle"/>
          </p:nvPr>
        </p:nvSpPr>
        <p:spPr>
          <a:xfrm>
            <a:off x="6811558" y="23062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Các kết quả đạt được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6"/>
          <p:cNvPicPr preferRelativeResize="0"/>
          <p:nvPr/>
        </p:nvPicPr>
        <p:blipFill rotWithShape="1">
          <a:blip r:embed="rId3">
            <a:alphaModFix/>
          </a:blip>
          <a:srcRect b="3127" l="0" r="0" t="12341"/>
          <a:stretch/>
        </p:blipFill>
        <p:spPr>
          <a:xfrm>
            <a:off x="0" y="0"/>
            <a:ext cx="9144000" cy="51435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>
            <p:ph type="ctrTitle"/>
          </p:nvPr>
        </p:nvSpPr>
        <p:spPr>
          <a:xfrm flipH="1">
            <a:off x="2717526" y="1382550"/>
            <a:ext cx="42324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Vectorize các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đặc trưng cục bộ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27" name="Google Shape;327;p46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46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idx="2" type="ctrTitle"/>
          </p:nvPr>
        </p:nvSpPr>
        <p:spPr>
          <a:xfrm>
            <a:off x="1964840" y="-279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 mô hình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/>
              <a:t>MTCNN + INCEPTION RESNET + LSTM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4340357"/>
            <a:ext cx="488350" cy="76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00" y="4340854"/>
            <a:ext cx="488350" cy="76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500" y="4340209"/>
            <a:ext cx="488350" cy="76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300" y="4340088"/>
            <a:ext cx="488349" cy="766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5386400" y="4497800"/>
            <a:ext cx="4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endParaRPr sz="2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2816350" y="2732150"/>
            <a:ext cx="5338800" cy="42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Inception Resnet (VGGFace2)</a:t>
            </a:r>
            <a:endParaRPr sz="2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31518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42186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62760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3" name="Google Shape;343;p47"/>
          <p:cNvSpPr/>
          <p:nvPr/>
        </p:nvSpPr>
        <p:spPr>
          <a:xfrm>
            <a:off x="73428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4" name="Google Shape;344;p47"/>
          <p:cNvSpPr/>
          <p:nvPr/>
        </p:nvSpPr>
        <p:spPr>
          <a:xfrm>
            <a:off x="27848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47"/>
          <p:cNvSpPr/>
          <p:nvPr/>
        </p:nvSpPr>
        <p:spPr>
          <a:xfrm>
            <a:off x="2816350" y="1603963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47"/>
          <p:cNvSpPr/>
          <p:nvPr/>
        </p:nvSpPr>
        <p:spPr>
          <a:xfrm>
            <a:off x="4017475" y="1603950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7" name="Google Shape;347;p47"/>
          <p:cNvSpPr/>
          <p:nvPr/>
        </p:nvSpPr>
        <p:spPr>
          <a:xfrm>
            <a:off x="5864675" y="1603963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47"/>
          <p:cNvSpPr/>
          <p:nvPr/>
        </p:nvSpPr>
        <p:spPr>
          <a:xfrm>
            <a:off x="7064275" y="1603950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47"/>
          <p:cNvSpPr/>
          <p:nvPr/>
        </p:nvSpPr>
        <p:spPr>
          <a:xfrm>
            <a:off x="865825" y="3011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47"/>
          <p:cNvSpPr/>
          <p:nvPr/>
        </p:nvSpPr>
        <p:spPr>
          <a:xfrm>
            <a:off x="3228025" y="2401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47"/>
          <p:cNvSpPr/>
          <p:nvPr/>
        </p:nvSpPr>
        <p:spPr>
          <a:xfrm>
            <a:off x="4371025" y="2401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47"/>
          <p:cNvSpPr/>
          <p:nvPr/>
        </p:nvSpPr>
        <p:spPr>
          <a:xfrm>
            <a:off x="6276025" y="2401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3" name="Google Shape;353;p47"/>
          <p:cNvSpPr/>
          <p:nvPr/>
        </p:nvSpPr>
        <p:spPr>
          <a:xfrm>
            <a:off x="7342825" y="2401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5157800" y="1602200"/>
            <a:ext cx="4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endParaRPr sz="2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5" name="Google Shape;355;p47"/>
          <p:cNvSpPr/>
          <p:nvPr/>
        </p:nvSpPr>
        <p:spPr>
          <a:xfrm>
            <a:off x="865825" y="21729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6" name="Google Shape;356;p47"/>
          <p:cNvSpPr/>
          <p:nvPr/>
        </p:nvSpPr>
        <p:spPr>
          <a:xfrm rot="5400000">
            <a:off x="3761425" y="1868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7" name="Google Shape;357;p47"/>
          <p:cNvSpPr/>
          <p:nvPr/>
        </p:nvSpPr>
        <p:spPr>
          <a:xfrm rot="5400000">
            <a:off x="4980625" y="1868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8" name="Google Shape;358;p47"/>
          <p:cNvSpPr/>
          <p:nvPr/>
        </p:nvSpPr>
        <p:spPr>
          <a:xfrm rot="5400000">
            <a:off x="5590225" y="1868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9" name="Google Shape;359;p47"/>
          <p:cNvSpPr/>
          <p:nvPr/>
        </p:nvSpPr>
        <p:spPr>
          <a:xfrm rot="5400000">
            <a:off x="6809425" y="1868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47"/>
          <p:cNvSpPr/>
          <p:nvPr/>
        </p:nvSpPr>
        <p:spPr>
          <a:xfrm>
            <a:off x="7419025" y="1258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1" name="Google Shape;361;p47"/>
          <p:cNvSpPr/>
          <p:nvPr/>
        </p:nvSpPr>
        <p:spPr>
          <a:xfrm>
            <a:off x="7039975" y="639075"/>
            <a:ext cx="919500" cy="5694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2" name="Google Shape;362;p47"/>
          <p:cNvSpPr/>
          <p:nvPr/>
        </p:nvSpPr>
        <p:spPr>
          <a:xfrm rot="5400000">
            <a:off x="8104825" y="8013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3" name="Google Shape;363;p47"/>
          <p:cNvSpPr txBox="1"/>
          <p:nvPr/>
        </p:nvSpPr>
        <p:spPr>
          <a:xfrm>
            <a:off x="8358475" y="566725"/>
            <a:ext cx="74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Drowsiness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38516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59090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69758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31518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8" name="Google Shape;368;p47"/>
          <p:cNvSpPr/>
          <p:nvPr/>
        </p:nvSpPr>
        <p:spPr>
          <a:xfrm>
            <a:off x="42186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9" name="Google Shape;369;p47"/>
          <p:cNvSpPr/>
          <p:nvPr/>
        </p:nvSpPr>
        <p:spPr>
          <a:xfrm>
            <a:off x="62760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0" name="Google Shape;370;p47"/>
          <p:cNvSpPr/>
          <p:nvPr/>
        </p:nvSpPr>
        <p:spPr>
          <a:xfrm>
            <a:off x="73428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25" y="3299420"/>
            <a:ext cx="1145325" cy="179400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7"/>
          <p:cNvSpPr/>
          <p:nvPr/>
        </p:nvSpPr>
        <p:spPr>
          <a:xfrm>
            <a:off x="350375" y="2537125"/>
            <a:ext cx="1145400" cy="422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99" y="1338750"/>
            <a:ext cx="488350" cy="7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/>
          <p:nvPr/>
        </p:nvSpPr>
        <p:spPr>
          <a:xfrm>
            <a:off x="2703875" y="3364475"/>
            <a:ext cx="1076700" cy="1794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47"/>
          <p:cNvSpPr/>
          <p:nvPr/>
        </p:nvSpPr>
        <p:spPr>
          <a:xfrm>
            <a:off x="183125" y="1213225"/>
            <a:ext cx="1463700" cy="39303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MTCNN + INCEPTION RESNET + LSTM</a:t>
            </a:r>
            <a:endParaRPr/>
          </a:p>
        </p:txBody>
      </p:sp>
      <p:sp>
        <p:nvSpPr>
          <p:cNvPr id="381" name="Google Shape;381;p48"/>
          <p:cNvSpPr txBox="1"/>
          <p:nvPr/>
        </p:nvSpPr>
        <p:spPr>
          <a:xfrm>
            <a:off x="1053100" y="13005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82" name="Google Shape;382;p48"/>
          <p:cNvGraphicFramePr/>
          <p:nvPr/>
        </p:nvGraphicFramePr>
        <p:xfrm>
          <a:off x="4867625" y="175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{CD28B973-5DE7-4B1E-90C4-A29B062BF2B4}</a:tableStyleId>
              </a:tblPr>
              <a:tblGrid>
                <a:gridCol w="984600"/>
                <a:gridCol w="984600"/>
                <a:gridCol w="984600"/>
                <a:gridCol w="984600"/>
              </a:tblGrid>
              <a:tr h="36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F1-Score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0.65</a:t>
                      </a: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0.63</a:t>
                      </a: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</a:t>
                      </a:r>
                      <a:r>
                        <a:rPr lang="en"/>
                        <a:t>6289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0.6301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48"/>
          <p:cNvSpPr txBox="1"/>
          <p:nvPr/>
        </p:nvSpPr>
        <p:spPr>
          <a:xfrm>
            <a:off x="5548900" y="13005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Kết quả đánh giá trên tập test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50" y="1833000"/>
            <a:ext cx="4025296" cy="31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idx="2" type="ctrTitle"/>
          </p:nvPr>
        </p:nvSpPr>
        <p:spPr>
          <a:xfrm>
            <a:off x="1964840" y="-279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 mô hình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/>
              <a:t>MTCNN + Video-Swin-Transformer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4340357"/>
            <a:ext cx="488350" cy="76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00" y="4340854"/>
            <a:ext cx="488350" cy="76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500" y="4340209"/>
            <a:ext cx="488350" cy="76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300" y="4340088"/>
            <a:ext cx="488349" cy="76616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9"/>
          <p:cNvSpPr txBox="1"/>
          <p:nvPr/>
        </p:nvSpPr>
        <p:spPr>
          <a:xfrm>
            <a:off x="5386400" y="4497800"/>
            <a:ext cx="4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endParaRPr sz="2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2816350" y="2732150"/>
            <a:ext cx="5338800" cy="42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Video-Swin Transformer</a:t>
            </a:r>
            <a:endParaRPr sz="2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31518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42186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62760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73428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0" name="Google Shape;400;p49"/>
          <p:cNvSpPr/>
          <p:nvPr/>
        </p:nvSpPr>
        <p:spPr>
          <a:xfrm>
            <a:off x="27848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1" name="Google Shape;401;p49"/>
          <p:cNvSpPr/>
          <p:nvPr/>
        </p:nvSpPr>
        <p:spPr>
          <a:xfrm>
            <a:off x="865825" y="3011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2" name="Google Shape;402;p49"/>
          <p:cNvSpPr/>
          <p:nvPr/>
        </p:nvSpPr>
        <p:spPr>
          <a:xfrm flipH="1">
            <a:off x="5085050" y="2107375"/>
            <a:ext cx="1009200" cy="569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5157800" y="1602200"/>
            <a:ext cx="4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49"/>
          <p:cNvSpPr/>
          <p:nvPr/>
        </p:nvSpPr>
        <p:spPr>
          <a:xfrm>
            <a:off x="865825" y="21729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49"/>
          <p:cNvSpPr/>
          <p:nvPr/>
        </p:nvSpPr>
        <p:spPr>
          <a:xfrm>
            <a:off x="5129900" y="1540525"/>
            <a:ext cx="919500" cy="5694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49"/>
          <p:cNvSpPr/>
          <p:nvPr/>
        </p:nvSpPr>
        <p:spPr>
          <a:xfrm rot="5400000">
            <a:off x="6158600" y="173657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6412250" y="1501975"/>
            <a:ext cx="74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Drowsiness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49"/>
          <p:cNvSpPr/>
          <p:nvPr/>
        </p:nvSpPr>
        <p:spPr>
          <a:xfrm>
            <a:off x="38516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9" name="Google Shape;409;p49"/>
          <p:cNvSpPr/>
          <p:nvPr/>
        </p:nvSpPr>
        <p:spPr>
          <a:xfrm>
            <a:off x="59090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69758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1" name="Google Shape;411;p49"/>
          <p:cNvSpPr/>
          <p:nvPr/>
        </p:nvSpPr>
        <p:spPr>
          <a:xfrm>
            <a:off x="31518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2" name="Google Shape;412;p49"/>
          <p:cNvSpPr/>
          <p:nvPr/>
        </p:nvSpPr>
        <p:spPr>
          <a:xfrm>
            <a:off x="42186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62760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49"/>
          <p:cNvSpPr/>
          <p:nvPr/>
        </p:nvSpPr>
        <p:spPr>
          <a:xfrm>
            <a:off x="73428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5" name="Google Shape;4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25" y="3299420"/>
            <a:ext cx="1145325" cy="179400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9"/>
          <p:cNvSpPr/>
          <p:nvPr/>
        </p:nvSpPr>
        <p:spPr>
          <a:xfrm>
            <a:off x="350375" y="2537125"/>
            <a:ext cx="1145400" cy="422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99" y="1338750"/>
            <a:ext cx="488350" cy="7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9"/>
          <p:cNvSpPr/>
          <p:nvPr/>
        </p:nvSpPr>
        <p:spPr>
          <a:xfrm>
            <a:off x="2703875" y="3364475"/>
            <a:ext cx="1076700" cy="1794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183125" y="1213225"/>
            <a:ext cx="1463700" cy="39303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 txBox="1"/>
          <p:nvPr>
            <p:ph type="ctrTitle"/>
          </p:nvPr>
        </p:nvSpPr>
        <p:spPr>
          <a:xfrm>
            <a:off x="1964851" y="3794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MTCNN + Video-Swin-Transformer</a:t>
            </a:r>
            <a:endParaRPr/>
          </a:p>
        </p:txBody>
      </p:sp>
      <p:graphicFrame>
        <p:nvGraphicFramePr>
          <p:cNvPr id="425" name="Google Shape;425;p50"/>
          <p:cNvGraphicFramePr/>
          <p:nvPr/>
        </p:nvGraphicFramePr>
        <p:xfrm>
          <a:off x="2687950" y="220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{CD28B973-5DE7-4B1E-90C4-A29B062BF2B4}</a:tableStyleId>
              </a:tblPr>
              <a:tblGrid>
                <a:gridCol w="984600"/>
                <a:gridCol w="984600"/>
                <a:gridCol w="984600"/>
                <a:gridCol w="984600"/>
              </a:tblGrid>
              <a:tr h="36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F1-Score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0.6412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0.6298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6" name="Google Shape;426;p50"/>
          <p:cNvSpPr txBox="1"/>
          <p:nvPr/>
        </p:nvSpPr>
        <p:spPr>
          <a:xfrm>
            <a:off x="3369225" y="1752375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Kết quả đánh giá trên tập test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/>
          <p:nvPr>
            <p:ph idx="2" type="ctrTitle"/>
          </p:nvPr>
        </p:nvSpPr>
        <p:spPr>
          <a:xfrm>
            <a:off x="2041048" y="-27900"/>
            <a:ext cx="4035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 mô hình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KEYPOINT + INCEPTION RESNET + LSTM</a:t>
            </a:r>
            <a:endParaRPr/>
          </a:p>
        </p:txBody>
      </p:sp>
      <p:sp>
        <p:nvSpPr>
          <p:cNvPr id="432" name="Google Shape;432;p51"/>
          <p:cNvSpPr txBox="1"/>
          <p:nvPr/>
        </p:nvSpPr>
        <p:spPr>
          <a:xfrm>
            <a:off x="1860000" y="1055475"/>
            <a:ext cx="24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Mediapipe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2632163" y="2716888"/>
            <a:ext cx="1263600" cy="766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Mediapipe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Facemesh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7455950" y="1602550"/>
            <a:ext cx="12636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Lip keypoints (40 points)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7455950" y="2716900"/>
            <a:ext cx="1263600" cy="7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eft eye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keypoints (32 points)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7455950" y="3920650"/>
            <a:ext cx="1263600" cy="76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Right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eye keypoints (32 points)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37" name="Google Shape;437;p51"/>
          <p:cNvCxnSpPr>
            <a:stCxn id="438" idx="3"/>
            <a:endCxn id="434" idx="1"/>
          </p:cNvCxnSpPr>
          <p:nvPr/>
        </p:nvCxnSpPr>
        <p:spPr>
          <a:xfrm flipH="1" rot="10800000">
            <a:off x="5921600" y="1941250"/>
            <a:ext cx="1534500" cy="11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51"/>
          <p:cNvCxnSpPr>
            <a:stCxn id="438" idx="3"/>
            <a:endCxn id="435" idx="1"/>
          </p:cNvCxnSpPr>
          <p:nvPr/>
        </p:nvCxnSpPr>
        <p:spPr>
          <a:xfrm>
            <a:off x="5921600" y="3100150"/>
            <a:ext cx="153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51"/>
          <p:cNvCxnSpPr>
            <a:stCxn id="438" idx="3"/>
            <a:endCxn id="436" idx="1"/>
          </p:cNvCxnSpPr>
          <p:nvPr/>
        </p:nvCxnSpPr>
        <p:spPr>
          <a:xfrm>
            <a:off x="5921600" y="3100150"/>
            <a:ext cx="1534500" cy="12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51"/>
          <p:cNvCxnSpPr>
            <a:stCxn id="442" idx="3"/>
            <a:endCxn id="433" idx="1"/>
          </p:cNvCxnSpPr>
          <p:nvPr/>
        </p:nvCxnSpPr>
        <p:spPr>
          <a:xfrm>
            <a:off x="2041163" y="3100138"/>
            <a:ext cx="59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51"/>
          <p:cNvCxnSpPr>
            <a:stCxn id="433" idx="3"/>
            <a:endCxn id="444" idx="1"/>
          </p:cNvCxnSpPr>
          <p:nvPr/>
        </p:nvCxnSpPr>
        <p:spPr>
          <a:xfrm>
            <a:off x="3895763" y="3100138"/>
            <a:ext cx="59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5" name="Google Shape;4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50" y="2192263"/>
            <a:ext cx="1434825" cy="19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75" y="2142175"/>
            <a:ext cx="1434825" cy="19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/>
          <p:nvPr/>
        </p:nvSpPr>
        <p:spPr>
          <a:xfrm>
            <a:off x="4358663" y="4575600"/>
            <a:ext cx="981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Lip keypoints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1" name="Google Shape;451;p52"/>
          <p:cNvSpPr/>
          <p:nvPr/>
        </p:nvSpPr>
        <p:spPr>
          <a:xfrm>
            <a:off x="6797063" y="4575600"/>
            <a:ext cx="981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Right Eye keypoints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2" name="Google Shape;452;p52"/>
          <p:cNvSpPr/>
          <p:nvPr/>
        </p:nvSpPr>
        <p:spPr>
          <a:xfrm>
            <a:off x="7943138" y="4575600"/>
            <a:ext cx="981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Face Image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3" name="Google Shape;453;p52"/>
          <p:cNvSpPr/>
          <p:nvPr/>
        </p:nvSpPr>
        <p:spPr>
          <a:xfrm>
            <a:off x="7939775" y="3722875"/>
            <a:ext cx="981000" cy="569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Inception Resnet</a:t>
            </a:r>
            <a:endParaRPr sz="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52"/>
          <p:cNvSpPr/>
          <p:nvPr/>
        </p:nvSpPr>
        <p:spPr>
          <a:xfrm>
            <a:off x="4360413" y="3723000"/>
            <a:ext cx="981000" cy="569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FC (Lip)</a:t>
            </a:r>
            <a:endParaRPr sz="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5" name="Google Shape;455;p52"/>
          <p:cNvSpPr/>
          <p:nvPr/>
        </p:nvSpPr>
        <p:spPr>
          <a:xfrm>
            <a:off x="7939775" y="2894300"/>
            <a:ext cx="981000" cy="569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FC (Face)</a:t>
            </a:r>
            <a:endParaRPr sz="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6" name="Google Shape;456;p52"/>
          <p:cNvSpPr/>
          <p:nvPr/>
        </p:nvSpPr>
        <p:spPr>
          <a:xfrm>
            <a:off x="4367138" y="2105150"/>
            <a:ext cx="981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Lip Feature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7" name="Google Shape;457;p52"/>
          <p:cNvSpPr/>
          <p:nvPr/>
        </p:nvSpPr>
        <p:spPr>
          <a:xfrm>
            <a:off x="6805538" y="2105150"/>
            <a:ext cx="981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Eyes Feature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8" name="Google Shape;458;p52"/>
          <p:cNvSpPr/>
          <p:nvPr/>
        </p:nvSpPr>
        <p:spPr>
          <a:xfrm>
            <a:off x="7948538" y="2105150"/>
            <a:ext cx="981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Face Feature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59" name="Google Shape;459;p52"/>
          <p:cNvCxnSpPr>
            <a:stCxn id="454" idx="0"/>
            <a:endCxn id="456" idx="2"/>
          </p:cNvCxnSpPr>
          <p:nvPr/>
        </p:nvCxnSpPr>
        <p:spPr>
          <a:xfrm flipH="1" rot="10800000">
            <a:off x="4850913" y="2596800"/>
            <a:ext cx="6600" cy="11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52"/>
          <p:cNvCxnSpPr>
            <a:stCxn id="461" idx="0"/>
          </p:cNvCxnSpPr>
          <p:nvPr/>
        </p:nvCxnSpPr>
        <p:spPr>
          <a:xfrm flipH="1" rot="10800000">
            <a:off x="6682000" y="2596675"/>
            <a:ext cx="613800" cy="11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52"/>
          <p:cNvCxnSpPr>
            <a:stCxn id="455" idx="0"/>
            <a:endCxn id="458" idx="2"/>
          </p:cNvCxnSpPr>
          <p:nvPr/>
        </p:nvCxnSpPr>
        <p:spPr>
          <a:xfrm flipH="1" rot="10800000">
            <a:off x="8430275" y="2597000"/>
            <a:ext cx="87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52"/>
          <p:cNvCxnSpPr/>
          <p:nvPr/>
        </p:nvCxnSpPr>
        <p:spPr>
          <a:xfrm flipH="1" rot="10800000">
            <a:off x="8430275" y="3435200"/>
            <a:ext cx="87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52"/>
          <p:cNvCxnSpPr/>
          <p:nvPr/>
        </p:nvCxnSpPr>
        <p:spPr>
          <a:xfrm flipH="1" rot="10800000">
            <a:off x="8430275" y="4273400"/>
            <a:ext cx="87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52"/>
          <p:cNvCxnSpPr>
            <a:endCxn id="461" idx="2"/>
          </p:cNvCxnSpPr>
          <p:nvPr/>
        </p:nvCxnSpPr>
        <p:spPr>
          <a:xfrm rot="10800000">
            <a:off x="6682000" y="4292275"/>
            <a:ext cx="6054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52"/>
          <p:cNvCxnSpPr/>
          <p:nvPr/>
        </p:nvCxnSpPr>
        <p:spPr>
          <a:xfrm flipH="1" rot="10800000">
            <a:off x="4853300" y="4273400"/>
            <a:ext cx="87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2"/>
          <p:cNvCxnSpPr/>
          <p:nvPr/>
        </p:nvCxnSpPr>
        <p:spPr>
          <a:xfrm flipH="1" rot="10800000">
            <a:off x="4773338" y="1522525"/>
            <a:ext cx="660600" cy="6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52"/>
          <p:cNvCxnSpPr>
            <a:stCxn id="458" idx="0"/>
            <a:endCxn id="469" idx="3"/>
          </p:cNvCxnSpPr>
          <p:nvPr/>
        </p:nvCxnSpPr>
        <p:spPr>
          <a:xfrm rot="10800000">
            <a:off x="7786538" y="1522550"/>
            <a:ext cx="652500" cy="5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52"/>
          <p:cNvCxnSpPr>
            <a:stCxn id="457" idx="0"/>
          </p:cNvCxnSpPr>
          <p:nvPr/>
        </p:nvCxnSpPr>
        <p:spPr>
          <a:xfrm flipH="1" rot="10800000">
            <a:off x="7296038" y="1811450"/>
            <a:ext cx="18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52"/>
          <p:cNvSpPr/>
          <p:nvPr/>
        </p:nvSpPr>
        <p:spPr>
          <a:xfrm>
            <a:off x="5433967" y="1237825"/>
            <a:ext cx="2352600" cy="569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Weight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Sum</a:t>
            </a:r>
            <a:endParaRPr sz="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6119763" y="448200"/>
            <a:ext cx="981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Final Feature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72" name="Google Shape;472;p52"/>
          <p:cNvCxnSpPr>
            <a:stCxn id="469" idx="0"/>
            <a:endCxn id="471" idx="2"/>
          </p:cNvCxnSpPr>
          <p:nvPr/>
        </p:nvCxnSpPr>
        <p:spPr>
          <a:xfrm rot="10800000">
            <a:off x="6610267" y="939925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52"/>
          <p:cNvSpPr/>
          <p:nvPr/>
        </p:nvSpPr>
        <p:spPr>
          <a:xfrm>
            <a:off x="5577863" y="4575600"/>
            <a:ext cx="981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Left Eye keypoints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1" name="Google Shape;461;p52"/>
          <p:cNvSpPr/>
          <p:nvPr/>
        </p:nvSpPr>
        <p:spPr>
          <a:xfrm>
            <a:off x="6191500" y="3722875"/>
            <a:ext cx="981000" cy="569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FC (Eye)</a:t>
            </a:r>
            <a:endParaRPr sz="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4" name="Google Shape;474;p52"/>
          <p:cNvSpPr/>
          <p:nvPr/>
        </p:nvSpPr>
        <p:spPr>
          <a:xfrm>
            <a:off x="5586338" y="2105150"/>
            <a:ext cx="981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Eyes Feature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75" name="Google Shape;475;p52"/>
          <p:cNvCxnSpPr>
            <a:stCxn id="461" idx="0"/>
          </p:cNvCxnSpPr>
          <p:nvPr/>
        </p:nvCxnSpPr>
        <p:spPr>
          <a:xfrm rot="10800000">
            <a:off x="6076600" y="2596675"/>
            <a:ext cx="605400" cy="11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52"/>
          <p:cNvCxnSpPr>
            <a:endCxn id="461" idx="2"/>
          </p:cNvCxnSpPr>
          <p:nvPr/>
        </p:nvCxnSpPr>
        <p:spPr>
          <a:xfrm flipH="1" rot="10800000">
            <a:off x="6068200" y="4292275"/>
            <a:ext cx="6138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52"/>
          <p:cNvCxnSpPr>
            <a:stCxn id="474" idx="0"/>
          </p:cNvCxnSpPr>
          <p:nvPr/>
        </p:nvCxnSpPr>
        <p:spPr>
          <a:xfrm rot="10800000">
            <a:off x="6076838" y="1807250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52"/>
          <p:cNvSpPr txBox="1"/>
          <p:nvPr>
            <p:ph idx="2" type="ctrTitle"/>
          </p:nvPr>
        </p:nvSpPr>
        <p:spPr>
          <a:xfrm>
            <a:off x="2041048" y="-27900"/>
            <a:ext cx="4035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 mô hình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KEYPOINT + INCEPTION RESNET + LSTM</a:t>
            </a:r>
            <a:endParaRPr/>
          </a:p>
        </p:txBody>
      </p:sp>
      <p:sp>
        <p:nvSpPr>
          <p:cNvPr id="479" name="Google Shape;479;p52"/>
          <p:cNvSpPr txBox="1"/>
          <p:nvPr/>
        </p:nvSpPr>
        <p:spPr>
          <a:xfrm>
            <a:off x="205650" y="1937475"/>
            <a:ext cx="24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Feature Extraction Layer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idx="2" type="ctrTitle"/>
          </p:nvPr>
        </p:nvSpPr>
        <p:spPr>
          <a:xfrm>
            <a:off x="2041040" y="-279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 mô hình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KEYPOINT + INCEPTION RESNET + LSTM</a:t>
            </a:r>
            <a:endParaRPr/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4340357"/>
            <a:ext cx="488350" cy="76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700" y="4340854"/>
            <a:ext cx="488350" cy="76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500" y="4340209"/>
            <a:ext cx="488350" cy="76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8300" y="4340088"/>
            <a:ext cx="488349" cy="76616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3"/>
          <p:cNvSpPr txBox="1"/>
          <p:nvPr/>
        </p:nvSpPr>
        <p:spPr>
          <a:xfrm>
            <a:off x="4624400" y="4497800"/>
            <a:ext cx="4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endParaRPr sz="2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0" name="Google Shape;490;p53"/>
          <p:cNvSpPr/>
          <p:nvPr/>
        </p:nvSpPr>
        <p:spPr>
          <a:xfrm>
            <a:off x="2054350" y="2732150"/>
            <a:ext cx="5338800" cy="42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Feature Extraction</a:t>
            </a:r>
            <a:endParaRPr sz="2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1" name="Google Shape;491;p53"/>
          <p:cNvSpPr/>
          <p:nvPr/>
        </p:nvSpPr>
        <p:spPr>
          <a:xfrm>
            <a:off x="23898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2" name="Google Shape;492;p53"/>
          <p:cNvSpPr/>
          <p:nvPr/>
        </p:nvSpPr>
        <p:spPr>
          <a:xfrm>
            <a:off x="34566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3" name="Google Shape;493;p53"/>
          <p:cNvSpPr/>
          <p:nvPr/>
        </p:nvSpPr>
        <p:spPr>
          <a:xfrm>
            <a:off x="55140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4" name="Google Shape;494;p53"/>
          <p:cNvSpPr/>
          <p:nvPr/>
        </p:nvSpPr>
        <p:spPr>
          <a:xfrm>
            <a:off x="6580825" y="3239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5" name="Google Shape;495;p53"/>
          <p:cNvSpPr/>
          <p:nvPr/>
        </p:nvSpPr>
        <p:spPr>
          <a:xfrm>
            <a:off x="20228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MTCNN+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Mediapipe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6" name="Google Shape;496;p53"/>
          <p:cNvSpPr/>
          <p:nvPr/>
        </p:nvSpPr>
        <p:spPr>
          <a:xfrm>
            <a:off x="2054350" y="1603963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7" name="Google Shape;497;p53"/>
          <p:cNvSpPr/>
          <p:nvPr/>
        </p:nvSpPr>
        <p:spPr>
          <a:xfrm>
            <a:off x="3255475" y="1603950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8" name="Google Shape;498;p53"/>
          <p:cNvSpPr/>
          <p:nvPr/>
        </p:nvSpPr>
        <p:spPr>
          <a:xfrm>
            <a:off x="5102675" y="1603963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9" name="Google Shape;499;p53"/>
          <p:cNvSpPr/>
          <p:nvPr/>
        </p:nvSpPr>
        <p:spPr>
          <a:xfrm>
            <a:off x="6302275" y="1603950"/>
            <a:ext cx="812100" cy="72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LSTM Cell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0" name="Google Shape;500;p53"/>
          <p:cNvSpPr/>
          <p:nvPr/>
        </p:nvSpPr>
        <p:spPr>
          <a:xfrm>
            <a:off x="2466025" y="2401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3609025" y="2401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2" name="Google Shape;502;p53"/>
          <p:cNvSpPr/>
          <p:nvPr/>
        </p:nvSpPr>
        <p:spPr>
          <a:xfrm>
            <a:off x="5514025" y="2401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3" name="Google Shape;503;p53"/>
          <p:cNvSpPr/>
          <p:nvPr/>
        </p:nvSpPr>
        <p:spPr>
          <a:xfrm>
            <a:off x="6580825" y="2401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4" name="Google Shape;504;p53"/>
          <p:cNvSpPr txBox="1"/>
          <p:nvPr/>
        </p:nvSpPr>
        <p:spPr>
          <a:xfrm>
            <a:off x="4395800" y="1602200"/>
            <a:ext cx="4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endParaRPr sz="2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5" name="Google Shape;505;p53"/>
          <p:cNvSpPr/>
          <p:nvPr/>
        </p:nvSpPr>
        <p:spPr>
          <a:xfrm rot="5400000">
            <a:off x="2999425" y="1868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6" name="Google Shape;506;p53"/>
          <p:cNvSpPr/>
          <p:nvPr/>
        </p:nvSpPr>
        <p:spPr>
          <a:xfrm rot="5400000">
            <a:off x="4218625" y="1868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7" name="Google Shape;507;p53"/>
          <p:cNvSpPr/>
          <p:nvPr/>
        </p:nvSpPr>
        <p:spPr>
          <a:xfrm rot="5400000">
            <a:off x="4828225" y="1868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8" name="Google Shape;508;p53"/>
          <p:cNvSpPr/>
          <p:nvPr/>
        </p:nvSpPr>
        <p:spPr>
          <a:xfrm rot="5400000">
            <a:off x="6047425" y="18681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9" name="Google Shape;509;p53"/>
          <p:cNvSpPr/>
          <p:nvPr/>
        </p:nvSpPr>
        <p:spPr>
          <a:xfrm>
            <a:off x="6657025" y="12585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0" name="Google Shape;510;p53"/>
          <p:cNvSpPr/>
          <p:nvPr/>
        </p:nvSpPr>
        <p:spPr>
          <a:xfrm>
            <a:off x="6305125" y="839050"/>
            <a:ext cx="812100" cy="358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1" name="Google Shape;511;p53"/>
          <p:cNvSpPr/>
          <p:nvPr/>
        </p:nvSpPr>
        <p:spPr>
          <a:xfrm rot="5400000">
            <a:off x="7220500" y="899650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2" name="Google Shape;512;p53"/>
          <p:cNvSpPr txBox="1"/>
          <p:nvPr/>
        </p:nvSpPr>
        <p:spPr>
          <a:xfrm>
            <a:off x="7432075" y="810400"/>
            <a:ext cx="109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Drowsiness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3" name="Google Shape;513;p53"/>
          <p:cNvSpPr/>
          <p:nvPr/>
        </p:nvSpPr>
        <p:spPr>
          <a:xfrm>
            <a:off x="30896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MTCNN+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Mediapipe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4" name="Google Shape;514;p53"/>
          <p:cNvSpPr/>
          <p:nvPr/>
        </p:nvSpPr>
        <p:spPr>
          <a:xfrm>
            <a:off x="51470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MTCNN+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Mediapipe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5" name="Google Shape;515;p53"/>
          <p:cNvSpPr/>
          <p:nvPr/>
        </p:nvSpPr>
        <p:spPr>
          <a:xfrm>
            <a:off x="6213800" y="3561600"/>
            <a:ext cx="919500" cy="358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MTCNN+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Mediapipe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6" name="Google Shape;516;p53"/>
          <p:cNvSpPr/>
          <p:nvPr/>
        </p:nvSpPr>
        <p:spPr>
          <a:xfrm>
            <a:off x="23898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7" name="Google Shape;517;p53"/>
          <p:cNvSpPr/>
          <p:nvPr/>
        </p:nvSpPr>
        <p:spPr>
          <a:xfrm>
            <a:off x="34566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8" name="Google Shape;518;p53"/>
          <p:cNvSpPr/>
          <p:nvPr/>
        </p:nvSpPr>
        <p:spPr>
          <a:xfrm>
            <a:off x="55140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9" name="Google Shape;519;p53"/>
          <p:cNvSpPr/>
          <p:nvPr/>
        </p:nvSpPr>
        <p:spPr>
          <a:xfrm>
            <a:off x="6580825" y="4001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type="ctrTitle"/>
          </p:nvPr>
        </p:nvSpPr>
        <p:spPr>
          <a:xfrm>
            <a:off x="1441350" y="354300"/>
            <a:ext cx="6261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KEYPOINT</a:t>
            </a:r>
            <a:r>
              <a:rPr lang="en"/>
              <a:t> + INCEPTION RESNET + LSTM</a:t>
            </a:r>
            <a:endParaRPr/>
          </a:p>
        </p:txBody>
      </p:sp>
      <p:sp>
        <p:nvSpPr>
          <p:cNvPr id="525" name="Google Shape;525;p54"/>
          <p:cNvSpPr txBox="1"/>
          <p:nvPr/>
        </p:nvSpPr>
        <p:spPr>
          <a:xfrm>
            <a:off x="1053100" y="13005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526" name="Google Shape;526;p54"/>
          <p:cNvGraphicFramePr/>
          <p:nvPr/>
        </p:nvGraphicFramePr>
        <p:xfrm>
          <a:off x="4867625" y="175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{CD28B973-5DE7-4B1E-90C4-A29B062BF2B4}</a:tableStyleId>
              </a:tblPr>
              <a:tblGrid>
                <a:gridCol w="984600"/>
                <a:gridCol w="984600"/>
                <a:gridCol w="984600"/>
                <a:gridCol w="984600"/>
              </a:tblGrid>
              <a:tr h="36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F1-Score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61.25%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58.68%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72.79%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0.6498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7" name="Google Shape;527;p54"/>
          <p:cNvSpPr txBox="1"/>
          <p:nvPr/>
        </p:nvSpPr>
        <p:spPr>
          <a:xfrm>
            <a:off x="5548900" y="13005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Kết quả đánh giá trên tập test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88" y="1700700"/>
            <a:ext cx="3596521" cy="313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idx="2" type="ctrTitle"/>
          </p:nvPr>
        </p:nvSpPr>
        <p:spPr>
          <a:xfrm>
            <a:off x="1912790" y="1695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Kiến trúc mô hình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Keypoint Feature + CNN</a:t>
            </a:r>
            <a:endParaRPr/>
          </a:p>
        </p:txBody>
      </p:sp>
      <p:sp>
        <p:nvSpPr>
          <p:cNvPr id="534" name="Google Shape;534;p55"/>
          <p:cNvSpPr txBox="1"/>
          <p:nvPr/>
        </p:nvSpPr>
        <p:spPr>
          <a:xfrm>
            <a:off x="2370950" y="1056875"/>
            <a:ext cx="3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Trích rút các đặc trưng cụ thể từ keypoint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5" name="Google Shape;535;p55"/>
          <p:cNvSpPr txBox="1"/>
          <p:nvPr/>
        </p:nvSpPr>
        <p:spPr>
          <a:xfrm>
            <a:off x="772000" y="174667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Eye </a:t>
            </a:r>
            <a:r>
              <a:rPr lang="en"/>
              <a:t>Aspect Ratio (EAR)</a:t>
            </a:r>
            <a:endParaRPr/>
          </a:p>
        </p:txBody>
      </p:sp>
      <p:sp>
        <p:nvSpPr>
          <p:cNvPr id="536" name="Google Shape;536;p55"/>
          <p:cNvSpPr txBox="1"/>
          <p:nvPr/>
        </p:nvSpPr>
        <p:spPr>
          <a:xfrm>
            <a:off x="772000" y="3491350"/>
            <a:ext cx="16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025" y="1669376"/>
            <a:ext cx="4504299" cy="15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025" y="3201752"/>
            <a:ext cx="4504300" cy="101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TỔNG QUAN</a:t>
            </a:r>
            <a:endParaRPr/>
          </a:p>
        </p:txBody>
      </p:sp>
      <p:sp>
        <p:nvSpPr>
          <p:cNvPr id="159" name="Google Shape;159;p29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0" name="Google Shape;160;p2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"/>
          <p:cNvSpPr txBox="1"/>
          <p:nvPr>
            <p:ph idx="2" type="ctrTitle"/>
          </p:nvPr>
        </p:nvSpPr>
        <p:spPr>
          <a:xfrm>
            <a:off x="1912790" y="1695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 mô hình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Keypoint Feature + CNN</a:t>
            </a:r>
            <a:endParaRPr/>
          </a:p>
        </p:txBody>
      </p:sp>
      <p:sp>
        <p:nvSpPr>
          <p:cNvPr id="544" name="Google Shape;544;p56"/>
          <p:cNvSpPr/>
          <p:nvPr/>
        </p:nvSpPr>
        <p:spPr>
          <a:xfrm>
            <a:off x="4132650" y="1225900"/>
            <a:ext cx="1095000" cy="358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Flatten +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5" name="Google Shape;545;p56"/>
          <p:cNvSpPr/>
          <p:nvPr/>
        </p:nvSpPr>
        <p:spPr>
          <a:xfrm rot="5400000">
            <a:off x="5448900" y="1286500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6" name="Google Shape;546;p56"/>
          <p:cNvSpPr txBox="1"/>
          <p:nvPr/>
        </p:nvSpPr>
        <p:spPr>
          <a:xfrm>
            <a:off x="5854650" y="1225900"/>
            <a:ext cx="109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Drowsiness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7" name="Google Shape;547;p56"/>
          <p:cNvSpPr/>
          <p:nvPr/>
        </p:nvSpPr>
        <p:spPr>
          <a:xfrm>
            <a:off x="1478250" y="44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</a:t>
            </a:r>
            <a:r>
              <a:rPr lang="en" sz="1000"/>
              <a:t>1</a:t>
            </a:r>
            <a:endParaRPr sz="1000"/>
          </a:p>
        </p:txBody>
      </p:sp>
      <p:sp>
        <p:nvSpPr>
          <p:cNvPr id="548" name="Google Shape;548;p56"/>
          <p:cNvSpPr/>
          <p:nvPr/>
        </p:nvSpPr>
        <p:spPr>
          <a:xfrm>
            <a:off x="2290350" y="44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</a:t>
            </a:r>
            <a:r>
              <a:rPr lang="en" sz="1000"/>
              <a:t>2</a:t>
            </a:r>
            <a:endParaRPr sz="1000"/>
          </a:p>
        </p:txBody>
      </p:sp>
      <p:sp>
        <p:nvSpPr>
          <p:cNvPr id="549" name="Google Shape;549;p56"/>
          <p:cNvSpPr/>
          <p:nvPr/>
        </p:nvSpPr>
        <p:spPr>
          <a:xfrm>
            <a:off x="3102450" y="44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</a:t>
            </a:r>
            <a:r>
              <a:rPr lang="en" sz="1000"/>
              <a:t>3</a:t>
            </a:r>
            <a:endParaRPr sz="1000"/>
          </a:p>
        </p:txBody>
      </p:sp>
      <p:sp>
        <p:nvSpPr>
          <p:cNvPr id="550" name="Google Shape;550;p56"/>
          <p:cNvSpPr/>
          <p:nvPr/>
        </p:nvSpPr>
        <p:spPr>
          <a:xfrm>
            <a:off x="3911100" y="4439050"/>
            <a:ext cx="2453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551" name="Google Shape;551;p56"/>
          <p:cNvSpPr/>
          <p:nvPr/>
        </p:nvSpPr>
        <p:spPr>
          <a:xfrm>
            <a:off x="6358500" y="44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</a:t>
            </a:r>
            <a:r>
              <a:rPr lang="en" sz="1000"/>
              <a:t>n-1</a:t>
            </a:r>
            <a:endParaRPr sz="1000"/>
          </a:p>
        </p:txBody>
      </p:sp>
      <p:sp>
        <p:nvSpPr>
          <p:cNvPr id="552" name="Google Shape;552;p56"/>
          <p:cNvSpPr/>
          <p:nvPr/>
        </p:nvSpPr>
        <p:spPr>
          <a:xfrm>
            <a:off x="7167150" y="44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</a:t>
            </a:r>
            <a:r>
              <a:rPr lang="en" sz="1000"/>
              <a:t>n</a:t>
            </a:r>
            <a:endParaRPr sz="1000"/>
          </a:p>
        </p:txBody>
      </p:sp>
      <p:sp>
        <p:nvSpPr>
          <p:cNvPr id="553" name="Google Shape;553;p56"/>
          <p:cNvSpPr/>
          <p:nvPr/>
        </p:nvSpPr>
        <p:spPr>
          <a:xfrm>
            <a:off x="2561700" y="30342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4" name="Google Shape;554;p56"/>
          <p:cNvSpPr/>
          <p:nvPr/>
        </p:nvSpPr>
        <p:spPr>
          <a:xfrm>
            <a:off x="3373800" y="30342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5" name="Google Shape;555;p56"/>
          <p:cNvSpPr/>
          <p:nvPr/>
        </p:nvSpPr>
        <p:spPr>
          <a:xfrm>
            <a:off x="5003550" y="30342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6" name="Google Shape;556;p56"/>
          <p:cNvSpPr/>
          <p:nvPr/>
        </p:nvSpPr>
        <p:spPr>
          <a:xfrm>
            <a:off x="5812200" y="30342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7" name="Google Shape;557;p56"/>
          <p:cNvSpPr/>
          <p:nvPr/>
        </p:nvSpPr>
        <p:spPr>
          <a:xfrm>
            <a:off x="4186950" y="30342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8" name="Google Shape;558;p56"/>
          <p:cNvSpPr/>
          <p:nvPr/>
        </p:nvSpPr>
        <p:spPr>
          <a:xfrm>
            <a:off x="2714100" y="31866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59" name="Google Shape;559;p56"/>
          <p:cNvSpPr/>
          <p:nvPr/>
        </p:nvSpPr>
        <p:spPr>
          <a:xfrm>
            <a:off x="3526200" y="31866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0" name="Google Shape;560;p56"/>
          <p:cNvSpPr/>
          <p:nvPr/>
        </p:nvSpPr>
        <p:spPr>
          <a:xfrm>
            <a:off x="5155950" y="31866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1" name="Google Shape;561;p56"/>
          <p:cNvSpPr/>
          <p:nvPr/>
        </p:nvSpPr>
        <p:spPr>
          <a:xfrm>
            <a:off x="5964600" y="31866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2" name="Google Shape;562;p56"/>
          <p:cNvSpPr/>
          <p:nvPr/>
        </p:nvSpPr>
        <p:spPr>
          <a:xfrm>
            <a:off x="4339350" y="31866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3" name="Google Shape;563;p56"/>
          <p:cNvSpPr/>
          <p:nvPr/>
        </p:nvSpPr>
        <p:spPr>
          <a:xfrm>
            <a:off x="2866500" y="33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4" name="Google Shape;564;p56"/>
          <p:cNvSpPr/>
          <p:nvPr/>
        </p:nvSpPr>
        <p:spPr>
          <a:xfrm>
            <a:off x="3678600" y="33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5" name="Google Shape;565;p56"/>
          <p:cNvSpPr/>
          <p:nvPr/>
        </p:nvSpPr>
        <p:spPr>
          <a:xfrm>
            <a:off x="5308350" y="33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6" name="Google Shape;566;p56"/>
          <p:cNvSpPr/>
          <p:nvPr/>
        </p:nvSpPr>
        <p:spPr>
          <a:xfrm>
            <a:off x="6117000" y="33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7" name="Google Shape;567;p56"/>
          <p:cNvSpPr/>
          <p:nvPr/>
        </p:nvSpPr>
        <p:spPr>
          <a:xfrm>
            <a:off x="4491750" y="3339050"/>
            <a:ext cx="812100" cy="35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568" name="Google Shape;568;p56"/>
          <p:cNvCxnSpPr/>
          <p:nvPr/>
        </p:nvCxnSpPr>
        <p:spPr>
          <a:xfrm flipH="1" rot="10800000">
            <a:off x="1495775" y="3724950"/>
            <a:ext cx="1380000" cy="6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56"/>
          <p:cNvCxnSpPr/>
          <p:nvPr/>
        </p:nvCxnSpPr>
        <p:spPr>
          <a:xfrm rot="10800000">
            <a:off x="3696000" y="3724950"/>
            <a:ext cx="231600" cy="6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56"/>
          <p:cNvSpPr/>
          <p:nvPr/>
        </p:nvSpPr>
        <p:spPr>
          <a:xfrm>
            <a:off x="3378300" y="191520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1" name="Google Shape;571;p56"/>
          <p:cNvSpPr/>
          <p:nvPr/>
        </p:nvSpPr>
        <p:spPr>
          <a:xfrm>
            <a:off x="4190400" y="191520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2" name="Google Shape;572;p56"/>
          <p:cNvSpPr/>
          <p:nvPr/>
        </p:nvSpPr>
        <p:spPr>
          <a:xfrm>
            <a:off x="5003550" y="191520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3" name="Google Shape;573;p56"/>
          <p:cNvSpPr/>
          <p:nvPr/>
        </p:nvSpPr>
        <p:spPr>
          <a:xfrm>
            <a:off x="3530700" y="206760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4" name="Google Shape;574;p56"/>
          <p:cNvSpPr/>
          <p:nvPr/>
        </p:nvSpPr>
        <p:spPr>
          <a:xfrm>
            <a:off x="4342800" y="206760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5" name="Google Shape;575;p56"/>
          <p:cNvSpPr/>
          <p:nvPr/>
        </p:nvSpPr>
        <p:spPr>
          <a:xfrm>
            <a:off x="5155950" y="206760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6" name="Google Shape;576;p56"/>
          <p:cNvSpPr/>
          <p:nvPr/>
        </p:nvSpPr>
        <p:spPr>
          <a:xfrm>
            <a:off x="3683100" y="222000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7" name="Google Shape;577;p56"/>
          <p:cNvSpPr/>
          <p:nvPr/>
        </p:nvSpPr>
        <p:spPr>
          <a:xfrm>
            <a:off x="4495200" y="2220000"/>
            <a:ext cx="8121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8" name="Google Shape;578;p56"/>
          <p:cNvSpPr/>
          <p:nvPr/>
        </p:nvSpPr>
        <p:spPr>
          <a:xfrm>
            <a:off x="5308350" y="2220000"/>
            <a:ext cx="812100" cy="35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579" name="Google Shape;579;p56"/>
          <p:cNvCxnSpPr/>
          <p:nvPr/>
        </p:nvCxnSpPr>
        <p:spPr>
          <a:xfrm flipH="1" rot="10800000">
            <a:off x="4496950" y="2611275"/>
            <a:ext cx="786000" cy="6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56"/>
          <p:cNvCxnSpPr/>
          <p:nvPr/>
        </p:nvCxnSpPr>
        <p:spPr>
          <a:xfrm rot="10800000">
            <a:off x="6118225" y="2634425"/>
            <a:ext cx="820200" cy="6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56"/>
          <p:cNvSpPr/>
          <p:nvPr/>
        </p:nvSpPr>
        <p:spPr>
          <a:xfrm>
            <a:off x="4626000" y="1631150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2" name="Google Shape;582;p56"/>
          <p:cNvSpPr/>
          <p:nvPr/>
        </p:nvSpPr>
        <p:spPr>
          <a:xfrm>
            <a:off x="5646438" y="2687725"/>
            <a:ext cx="108300" cy="23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3" name="Google Shape;583;p56"/>
          <p:cNvSpPr/>
          <p:nvPr/>
        </p:nvSpPr>
        <p:spPr>
          <a:xfrm>
            <a:off x="3154725" y="3797250"/>
            <a:ext cx="108300" cy="415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4" name="Google Shape;584;p56"/>
          <p:cNvSpPr txBox="1"/>
          <p:nvPr/>
        </p:nvSpPr>
        <p:spPr>
          <a:xfrm>
            <a:off x="926400" y="3030125"/>
            <a:ext cx="55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sp>
        <p:nvSpPr>
          <p:cNvPr id="585" name="Google Shape;585;p56"/>
          <p:cNvSpPr txBox="1"/>
          <p:nvPr/>
        </p:nvSpPr>
        <p:spPr>
          <a:xfrm>
            <a:off x="1813800" y="2039600"/>
            <a:ext cx="55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sp>
        <p:nvSpPr>
          <p:cNvPr id="586" name="Google Shape;586;p56"/>
          <p:cNvSpPr txBox="1"/>
          <p:nvPr/>
        </p:nvSpPr>
        <p:spPr>
          <a:xfrm>
            <a:off x="76200" y="4295050"/>
            <a:ext cx="13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Vector by Frame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7"/>
          <p:cNvSpPr txBox="1"/>
          <p:nvPr>
            <p:ph type="ctrTitle"/>
          </p:nvPr>
        </p:nvSpPr>
        <p:spPr>
          <a:xfrm>
            <a:off x="1441350" y="354300"/>
            <a:ext cx="6261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EYE KEYPOINTS + CNN</a:t>
            </a:r>
            <a:endParaRPr/>
          </a:p>
        </p:txBody>
      </p:sp>
      <p:sp>
        <p:nvSpPr>
          <p:cNvPr id="592" name="Google Shape;592;p57"/>
          <p:cNvSpPr txBox="1"/>
          <p:nvPr/>
        </p:nvSpPr>
        <p:spPr>
          <a:xfrm>
            <a:off x="1053100" y="13005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593" name="Google Shape;593;p57"/>
          <p:cNvGraphicFramePr/>
          <p:nvPr/>
        </p:nvGraphicFramePr>
        <p:xfrm>
          <a:off x="4867625" y="175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{CD28B973-5DE7-4B1E-90C4-A29B062BF2B4}</a:tableStyleId>
              </a:tblPr>
              <a:tblGrid>
                <a:gridCol w="984600"/>
                <a:gridCol w="984600"/>
                <a:gridCol w="984600"/>
                <a:gridCol w="984600"/>
              </a:tblGrid>
              <a:tr h="36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F1-Score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4" name="Google Shape;594;p57"/>
          <p:cNvSpPr txBox="1"/>
          <p:nvPr/>
        </p:nvSpPr>
        <p:spPr>
          <a:xfrm>
            <a:off x="5548900" y="1300500"/>
            <a:ext cx="24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Kết quả đánh giá trên tập test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95" name="Google Shape;59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700700"/>
            <a:ext cx="3950993" cy="31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8"/>
          <p:cNvSpPr txBox="1"/>
          <p:nvPr>
            <p:ph type="ctrTitle"/>
          </p:nvPr>
        </p:nvSpPr>
        <p:spPr>
          <a:xfrm>
            <a:off x="1880876" y="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100"/>
              <a:t>BẢNG TÓM TẮT HIỆU QUẢ CỦA 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100"/>
              <a:t>CÁC MÔ HÌNH ĐỀ XUẤT</a:t>
            </a:r>
            <a:endParaRPr sz="2100"/>
          </a:p>
        </p:txBody>
      </p:sp>
      <p:graphicFrame>
        <p:nvGraphicFramePr>
          <p:cNvPr id="601" name="Google Shape;601;p58"/>
          <p:cNvGraphicFramePr/>
          <p:nvPr/>
        </p:nvGraphicFramePr>
        <p:xfrm>
          <a:off x="188963" y="11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{CD28B973-5DE7-4B1E-90C4-A29B062BF2B4}</a:tableStyleId>
              </a:tblPr>
              <a:tblGrid>
                <a:gridCol w="1015000"/>
                <a:gridCol w="2178500"/>
                <a:gridCol w="390150"/>
                <a:gridCol w="903325"/>
                <a:gridCol w="390150"/>
                <a:gridCol w="903325"/>
                <a:gridCol w="390150"/>
                <a:gridCol w="754500"/>
                <a:gridCol w="625000"/>
                <a:gridCol w="390150"/>
                <a:gridCol w="931975"/>
              </a:tblGrid>
              <a:tr h="27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Key features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Model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Accuracy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Precision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Recall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F1-Score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Inference time (ms/video)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4162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Whole frame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Resnet + LSTM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0.545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0.342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0.4154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0.415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88.12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228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EfficientNetB0 + LSTM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0.5583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0.5533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0.2932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0.3834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90.21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419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Cropped faces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MTCNN</a:t>
                      </a:r>
                      <a:r>
                        <a:rPr lang="en" sz="1200"/>
                        <a:t> +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Inception Resnet + LSTM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0.6516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0.6312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0.6289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0.6301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97.36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419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MTCNN + Swin Transformer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0.6412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0.64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0.6298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98,34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41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Cropped faces + facial keypoints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Mediapipe +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Inception Resnet + LSTM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0.6125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0.5868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0.7279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0.6498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161.29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5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Eye keypoints feature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Mediapipe + CNN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0.56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0.5315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0.5653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0.5479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3.98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9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PHÂN TÍCH KẾT QUẢ</a:t>
            </a:r>
            <a:endParaRPr/>
          </a:p>
        </p:txBody>
      </p:sp>
      <p:sp>
        <p:nvSpPr>
          <p:cNvPr id="607" name="Google Shape;607;p59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608" name="Google Shape;608;p5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WRONG PREDICTIONS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(label: drowsy, pred: not drowsy)</a:t>
            </a:r>
            <a:endParaRPr/>
          </a:p>
        </p:txBody>
      </p:sp>
      <p:pic>
        <p:nvPicPr>
          <p:cNvPr id="614" name="Google Shape;614;p60" title="d_106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1451450"/>
            <a:ext cx="3721525" cy="2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0" title="d_18.mp4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525" y="1451450"/>
            <a:ext cx="3721525" cy="2791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KẾT LUẬN</a:t>
            </a:r>
            <a:endParaRPr/>
          </a:p>
        </p:txBody>
      </p:sp>
      <p:sp>
        <p:nvSpPr>
          <p:cNvPr id="621" name="Google Shape;621;p61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22" name="Google Shape;622;p61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2"/>
          <p:cNvSpPr txBox="1"/>
          <p:nvPr>
            <p:ph type="ctrTitle"/>
          </p:nvPr>
        </p:nvSpPr>
        <p:spPr>
          <a:xfrm>
            <a:off x="1481550" y="352850"/>
            <a:ext cx="6883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ẾT LUẬN</a:t>
            </a:r>
            <a:endParaRPr/>
          </a:p>
        </p:txBody>
      </p:sp>
      <p:sp>
        <p:nvSpPr>
          <p:cNvPr id="628" name="Google Shape;628;p62"/>
          <p:cNvSpPr txBox="1"/>
          <p:nvPr/>
        </p:nvSpPr>
        <p:spPr>
          <a:xfrm>
            <a:off x="990450" y="1157950"/>
            <a:ext cx="7602600" cy="3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Các model đạt được kết quả bước đầu, hoạt động khá ổn đối với với bộ dữ liệu thu thập được.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Hạn chế: Độ chính xác chưa cao, cần cải thiện nhiều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Hướng phát triển trong tương lai: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○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Thu thập thêm nhiều dữ liệu hơn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○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Thử nghiệm thêm nhiều đặc trưng khác nhau.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○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Thực nghiệm trên các mô hình Action Recognition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○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Tạo ra sản phẩm thực tế.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634" name="Google Shape;634;p63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5" name="Google Shape;635;p63"/>
          <p:cNvGrpSpPr/>
          <p:nvPr/>
        </p:nvGrpSpPr>
        <p:grpSpPr>
          <a:xfrm>
            <a:off x="8090522" y="808177"/>
            <a:ext cx="279476" cy="279476"/>
            <a:chOff x="1379798" y="1723250"/>
            <a:chExt cx="397887" cy="397887"/>
          </a:xfrm>
        </p:grpSpPr>
        <p:sp>
          <p:nvSpPr>
            <p:cNvPr id="636" name="Google Shape;636;p63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3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63"/>
          <p:cNvGrpSpPr/>
          <p:nvPr/>
        </p:nvGrpSpPr>
        <p:grpSpPr>
          <a:xfrm>
            <a:off x="7341818" y="808177"/>
            <a:ext cx="279490" cy="279476"/>
            <a:chOff x="266768" y="1721375"/>
            <a:chExt cx="397907" cy="397887"/>
          </a:xfrm>
        </p:grpSpPr>
        <p:sp>
          <p:nvSpPr>
            <p:cNvPr id="641" name="Google Shape;641;p63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3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" name="Google Shape;643;p63"/>
          <p:cNvGrpSpPr/>
          <p:nvPr/>
        </p:nvGrpSpPr>
        <p:grpSpPr>
          <a:xfrm>
            <a:off x="7716184" y="808177"/>
            <a:ext cx="279461" cy="279476"/>
            <a:chOff x="864491" y="1723250"/>
            <a:chExt cx="397866" cy="397887"/>
          </a:xfrm>
        </p:grpSpPr>
        <p:sp>
          <p:nvSpPr>
            <p:cNvPr id="644" name="Google Shape;644;p63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47" name="Google Shape;647;p63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603850"/>
            <a:ext cx="2886374" cy="23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1596488" y="890650"/>
            <a:ext cx="10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Input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1169586" y="1148500"/>
            <a:ext cx="19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Video tài xế lái xe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6139150" y="890650"/>
            <a:ext cx="10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Output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4180200" y="2354838"/>
            <a:ext cx="783600" cy="88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5400850" y="2071775"/>
            <a:ext cx="2541600" cy="61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Drowsy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(Có dấu hiệu buồn ngủ)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5400850" y="2906425"/>
            <a:ext cx="2541600" cy="61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Not drowsy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Tỉnh táo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Dữ liệu</a:t>
            </a:r>
            <a:endParaRPr/>
          </a:p>
        </p:txBody>
      </p:sp>
      <p:sp>
        <p:nvSpPr>
          <p:cNvPr id="179" name="Google Shape;179;p31"/>
          <p:cNvSpPr txBox="1"/>
          <p:nvPr/>
        </p:nvSpPr>
        <p:spPr>
          <a:xfrm>
            <a:off x="904125" y="1047225"/>
            <a:ext cx="6972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Số lượng video: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2074     </a:t>
            </a:r>
            <a:r>
              <a:rPr i="1"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(19 tài xế)</a:t>
            </a:r>
            <a:endParaRPr i="1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Drowsy: 975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Not drowsy: 1099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Nguồn: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Sivas University of Science and Technology Driver Drowsiness Dataset (SUST-DDD)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PHƯƠNG PHÁP</a:t>
            </a:r>
            <a:endParaRPr/>
          </a:p>
        </p:txBody>
      </p:sp>
      <p:sp>
        <p:nvSpPr>
          <p:cNvPr id="185" name="Google Shape;185;p32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6" name="Google Shape;186;p32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32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 rotWithShape="1">
          <a:blip r:embed="rId3">
            <a:alphaModFix/>
          </a:blip>
          <a:srcRect b="3127" l="0" r="0" t="12341"/>
          <a:stretch/>
        </p:blipFill>
        <p:spPr>
          <a:xfrm>
            <a:off x="0" y="0"/>
            <a:ext cx="9144000" cy="51435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>
            <p:ph type="ctrTitle"/>
          </p:nvPr>
        </p:nvSpPr>
        <p:spPr>
          <a:xfrm flipH="1">
            <a:off x="2717526" y="1382550"/>
            <a:ext cx="42324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PHƯƠNG PHÁP ĐÁNH GIÁ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94" name="Google Shape;194;p33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33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ctrTitle"/>
          </p:nvPr>
        </p:nvSpPr>
        <p:spPr>
          <a:xfrm>
            <a:off x="1964850" y="48050"/>
            <a:ext cx="52143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strategy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57150"/>
            <a:ext cx="3211266" cy="38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225" y="1614350"/>
            <a:ext cx="4830374" cy="26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idx="2" type="ctrTitle"/>
          </p:nvPr>
        </p:nvSpPr>
        <p:spPr>
          <a:xfrm>
            <a:off x="1013897" y="6999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data</a:t>
            </a:r>
            <a:endParaRPr/>
          </a:p>
        </p:txBody>
      </p:sp>
      <p:sp>
        <p:nvSpPr>
          <p:cNvPr id="204" name="Google Shape;204;p34"/>
          <p:cNvSpPr txBox="1"/>
          <p:nvPr>
            <p:ph idx="2" type="ctrTitle"/>
          </p:nvPr>
        </p:nvSpPr>
        <p:spPr>
          <a:xfrm>
            <a:off x="5475713" y="699950"/>
            <a:ext cx="2201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</a:t>
            </a:r>
            <a:r>
              <a:rPr lang="en"/>
              <a:t>Fold Cross Validation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metrics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18593" r="0" t="0"/>
          <a:stretch/>
        </p:blipFill>
        <p:spPr>
          <a:xfrm>
            <a:off x="3086550" y="1349275"/>
            <a:ext cx="2933400" cy="30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